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7CA76EC-5666-4494-984B-72370D6262BB}" type="datetimeFigureOut">
              <a:rPr lang="tr-TR" smtClean="0"/>
              <a:t>08.03.2013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252104-6829-4B06-B8B1-B7B68EFDA809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76EC-5666-4494-984B-72370D6262BB}" type="datetimeFigureOut">
              <a:rPr lang="tr-TR" smtClean="0"/>
              <a:t>08.03.2013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04-6829-4B06-B8B1-B7B68EFDA80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76EC-5666-4494-984B-72370D6262BB}" type="datetimeFigureOut">
              <a:rPr lang="tr-TR" smtClean="0"/>
              <a:t>08.03.2013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04-6829-4B06-B8B1-B7B68EFDA80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76EC-5666-4494-984B-72370D6262BB}" type="datetimeFigureOut">
              <a:rPr lang="tr-TR" smtClean="0"/>
              <a:t>08.03.2013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04-6829-4B06-B8B1-B7B68EFDA80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76EC-5666-4494-984B-72370D6262BB}" type="datetimeFigureOut">
              <a:rPr lang="tr-TR" smtClean="0"/>
              <a:t>08.03.2013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04-6829-4B06-B8B1-B7B68EFDA80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76EC-5666-4494-984B-72370D6262BB}" type="datetimeFigureOut">
              <a:rPr lang="tr-TR" smtClean="0"/>
              <a:t>08.03.2013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04-6829-4B06-B8B1-B7B68EFDA80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76EC-5666-4494-984B-72370D6262BB}" type="datetimeFigureOut">
              <a:rPr lang="tr-TR" smtClean="0"/>
              <a:t>08.03.2013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04-6829-4B06-B8B1-B7B68EFDA80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76EC-5666-4494-984B-72370D6262BB}" type="datetimeFigureOut">
              <a:rPr lang="tr-TR" smtClean="0"/>
              <a:t>08.03.2013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04-6829-4B06-B8B1-B7B68EFDA80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76EC-5666-4494-984B-72370D6262BB}" type="datetimeFigureOut">
              <a:rPr lang="tr-TR" smtClean="0"/>
              <a:t>08.03.2013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04-6829-4B06-B8B1-B7B68EFDA80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76EC-5666-4494-984B-72370D6262BB}" type="datetimeFigureOut">
              <a:rPr lang="tr-TR" smtClean="0"/>
              <a:t>08.03.2013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04-6829-4B06-B8B1-B7B68EFDA809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76EC-5666-4494-984B-72370D6262BB}" type="datetimeFigureOut">
              <a:rPr lang="tr-TR" smtClean="0"/>
              <a:t>08.03.2013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04-6829-4B06-B8B1-B7B68EFDA80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7CA76EC-5666-4494-984B-72370D6262BB}" type="datetimeFigureOut">
              <a:rPr lang="tr-TR" smtClean="0"/>
              <a:t>08.03.2013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9252104-6829-4B06-B8B1-B7B68EFDA80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tr-TR" b="1" dirty="0" smtClean="0"/>
              <a:t>Evde Olumlu Öğrenme Ortamı </a:t>
            </a:r>
            <a:br>
              <a:rPr lang="tr-TR" b="1" dirty="0" smtClean="0"/>
            </a:br>
            <a:r>
              <a:rPr lang="tr-TR" b="1" dirty="0" smtClean="0"/>
              <a:t>Oluşturmak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b="1" dirty="0" smtClean="0"/>
              <a:t>Rehberlik Servisi</a:t>
            </a:r>
            <a:endParaRPr lang="tr-T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093693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6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67607" y="620688"/>
            <a:ext cx="510425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latin typeface="Arial Narrow" pitchFamily="34" charset="0"/>
              </a:rPr>
              <a:t>-</a:t>
            </a:r>
            <a:r>
              <a:rPr lang="tr-TR" sz="3200" b="1" dirty="0" smtClean="0">
                <a:latin typeface="Arial Narrow" pitchFamily="34" charset="0"/>
              </a:rPr>
              <a:t>İstenilen </a:t>
            </a:r>
            <a:r>
              <a:rPr lang="tr-TR" sz="3200" b="1" dirty="0">
                <a:latin typeface="Arial Narrow" pitchFamily="34" charset="0"/>
              </a:rPr>
              <a:t>her şeyi öğrenciye okulun tek başına kazandırması mümkün değildir. </a:t>
            </a:r>
            <a:endParaRPr lang="tr-TR" sz="3200" b="1" dirty="0" smtClean="0">
              <a:latin typeface="Arial Narrow" pitchFamily="34" charset="0"/>
            </a:endParaRPr>
          </a:p>
          <a:p>
            <a:r>
              <a:rPr lang="tr-TR" sz="3200" b="1" dirty="0" smtClean="0">
                <a:latin typeface="Arial Narrow" pitchFamily="34" charset="0"/>
              </a:rPr>
              <a:t>-Okulda </a:t>
            </a:r>
            <a:r>
              <a:rPr lang="tr-TR" sz="3200" b="1" dirty="0">
                <a:latin typeface="Arial Narrow" pitchFamily="34" charset="0"/>
              </a:rPr>
              <a:t>öğrenciye </a:t>
            </a:r>
            <a:r>
              <a:rPr lang="tr-TR" sz="3200" b="1" dirty="0" smtClean="0">
                <a:latin typeface="Arial Narrow" pitchFamily="34" charset="0"/>
              </a:rPr>
              <a:t>kazandırılanlar </a:t>
            </a:r>
            <a:r>
              <a:rPr lang="tr-TR" sz="3200" b="1" dirty="0">
                <a:latin typeface="Arial Narrow" pitchFamily="34" charset="0"/>
              </a:rPr>
              <a:t>aileler tarafından da desteklenip pekiştirilmezse kısa zamanda kaybedilir. </a:t>
            </a:r>
            <a:endParaRPr lang="tr-TR" sz="3200" b="1" dirty="0" smtClean="0">
              <a:latin typeface="Arial Narrow" pitchFamily="34" charset="0"/>
            </a:endParaRPr>
          </a:p>
          <a:p>
            <a:r>
              <a:rPr lang="tr-TR" sz="3200" b="1" dirty="0" smtClean="0">
                <a:latin typeface="Arial Narrow" pitchFamily="34" charset="0"/>
              </a:rPr>
              <a:t>-Bunun </a:t>
            </a:r>
            <a:r>
              <a:rPr lang="tr-TR" sz="3200" b="1" dirty="0">
                <a:latin typeface="Arial Narrow" pitchFamily="34" charset="0"/>
              </a:rPr>
              <a:t>için anne babanın </a:t>
            </a:r>
            <a:r>
              <a:rPr lang="tr-TR" sz="3200" b="1" dirty="0" smtClean="0">
                <a:latin typeface="Arial Narrow" pitchFamily="34" charset="0"/>
              </a:rPr>
              <a:t>okulla </a:t>
            </a:r>
            <a:r>
              <a:rPr lang="tr-TR" sz="3200" b="1" dirty="0">
                <a:latin typeface="Arial Narrow" pitchFamily="34" charset="0"/>
              </a:rPr>
              <a:t>iş birliğine </a:t>
            </a:r>
            <a:r>
              <a:rPr lang="tr-TR" sz="3200" b="1" dirty="0" smtClean="0">
                <a:latin typeface="Arial Narrow" pitchFamily="34" charset="0"/>
              </a:rPr>
              <a:t>girmesi gerekir</a:t>
            </a:r>
            <a:endParaRPr lang="tr-TR" sz="3200" b="1" dirty="0"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" y="2132856"/>
            <a:ext cx="355253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6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9546"/>
            <a:ext cx="8229600" cy="1143000"/>
          </a:xfrm>
        </p:spPr>
        <p:txBody>
          <a:bodyPr/>
          <a:lstStyle/>
          <a:p>
            <a:r>
              <a:rPr lang="tr-TR" dirty="0" smtClean="0"/>
              <a:t>NELER YAPILABİLİR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24744"/>
            <a:ext cx="4680520" cy="2304256"/>
          </a:xfrm>
        </p:spPr>
        <p:txBody>
          <a:bodyPr>
            <a:normAutofit/>
          </a:bodyPr>
          <a:lstStyle/>
          <a:p>
            <a:r>
              <a:rPr lang="tr-TR" dirty="0" smtClean="0"/>
              <a:t>Çocuğa çalışabileceği bir mekân hazırlamak</a:t>
            </a:r>
          </a:p>
          <a:p>
            <a:r>
              <a:rPr lang="tr-TR" dirty="0" smtClean="0"/>
              <a:t> Televizyon izleme ve bilgisayarla oynama saatlerine sınır getirmek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39417" y="3484290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•Etkin bir </a:t>
            </a:r>
            <a:r>
              <a:rPr lang="tr-TR" sz="2800" b="1" dirty="0" smtClean="0"/>
              <a:t>zaman planlaması ve yönetimi konusunda çocuğa yardımcı olmak </a:t>
            </a:r>
            <a:r>
              <a:rPr lang="tr-TR" sz="2800" dirty="0" smtClean="0"/>
              <a:t>(Örneğin çocukla birlikte günlük ve haftalık çalışma planları yapıp planın uygulanıp </a:t>
            </a:r>
            <a:r>
              <a:rPr lang="tr-TR" sz="2800" dirty="0"/>
              <a:t>uygulanmadığı</a:t>
            </a:r>
            <a:r>
              <a:rPr lang="tr-TR" sz="2800" dirty="0" smtClean="0"/>
              <a:t> izlenebilir. Ancak planın gerçekçi olmasına ve çocuğu kapasitesinin üzerinde zorlamamasına dikkat edilmelidir.)</a:t>
            </a:r>
            <a:endParaRPr lang="tr-T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52" y="476672"/>
            <a:ext cx="2920693" cy="300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2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4653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9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329031"/>
            <a:ext cx="41404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latin typeface="Arial Narrow" pitchFamily="34" charset="0"/>
              </a:rPr>
              <a:t>• Ev ödevlerinin hazırlanmasında rehberlik yapmak</a:t>
            </a:r>
          </a:p>
          <a:p>
            <a:r>
              <a:rPr lang="tr-TR" sz="3200" dirty="0" smtClean="0">
                <a:latin typeface="Arial Narrow" pitchFamily="34" charset="0"/>
              </a:rPr>
              <a:t>• </a:t>
            </a:r>
            <a:r>
              <a:rPr lang="tr-TR" sz="3200" b="1" dirty="0" smtClean="0">
                <a:latin typeface="Arial Narrow" pitchFamily="34" charset="0"/>
              </a:rPr>
              <a:t>Birlikte yüksek sesle okumak</a:t>
            </a:r>
          </a:p>
          <a:p>
            <a:endParaRPr lang="tr-TR" sz="3200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0" b="8328"/>
          <a:stretch/>
        </p:blipFill>
        <p:spPr bwMode="auto">
          <a:xfrm>
            <a:off x="4139952" y="188640"/>
            <a:ext cx="49606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51520" y="3037993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• Okul etkinlikleri ile ilgili olarak çocuklarıyla konuşmak, okulda yaşananlarla ilgili olarak çocukla iletişim içinde olması ve yapılanları tartışma olanağı sağlamasıdır.</a:t>
            </a:r>
          </a:p>
          <a:p>
            <a:r>
              <a:rPr lang="tr-TR" sz="2400" dirty="0" smtClean="0"/>
              <a:t>• </a:t>
            </a:r>
            <a:r>
              <a:rPr lang="tr-TR" sz="2400" dirty="0"/>
              <a:t>Sorumluluk alma, sosyal beceriler ve kendini kontrol etme ile ilgili deneyim ve öğrenme fırsatları sağlamak</a:t>
            </a:r>
          </a:p>
          <a:p>
            <a:r>
              <a:rPr lang="tr-TR" sz="2400" dirty="0"/>
              <a:t>• Çocuğa öğrenme ve çalışma konusunda örnek  olmak</a:t>
            </a:r>
          </a:p>
          <a:p>
            <a:r>
              <a:rPr lang="tr-TR" sz="2400" dirty="0"/>
              <a:t>• Çocuk yardım istediğinde cevabı söylemek yerine </a:t>
            </a:r>
          </a:p>
          <a:p>
            <a:r>
              <a:rPr lang="tr-TR" sz="2400" dirty="0"/>
              <a:t>ona cevabı bulmasına yardımcı olacak sorular eşliğinde rehberlik etmek</a:t>
            </a:r>
          </a:p>
        </p:txBody>
      </p:sp>
    </p:spTree>
    <p:extLst>
      <p:ext uri="{BB962C8B-B14F-4D97-AF65-F5344CB8AC3E}">
        <p14:creationId xmlns:p14="http://schemas.microsoft.com/office/powerpoint/2010/main" val="23206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15816" y="548680"/>
            <a:ext cx="60486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latin typeface="Arial Narrow" pitchFamily="34" charset="0"/>
              </a:rPr>
              <a:t>Ev Ödevleri Neden Verilir?</a:t>
            </a:r>
          </a:p>
          <a:p>
            <a:r>
              <a:rPr lang="tr-TR" sz="3200" dirty="0" smtClean="0">
                <a:latin typeface="Arial Narrow" pitchFamily="34" charset="0"/>
              </a:rPr>
              <a:t>• Ev ödevleri öğrenmeyi pekiştirir ve daha fazla beceri edinilmesini sağlar.</a:t>
            </a:r>
          </a:p>
          <a:p>
            <a:r>
              <a:rPr lang="tr-TR" sz="3200" dirty="0" smtClean="0">
                <a:latin typeface="Arial Narrow" pitchFamily="34" charset="0"/>
              </a:rPr>
              <a:t>• Okulda verilen bilgilerin hatırlanıp anlaşılmasını kolaylaştırır.</a:t>
            </a:r>
          </a:p>
          <a:p>
            <a:r>
              <a:rPr lang="tr-TR" sz="3200" dirty="0" smtClean="0">
                <a:latin typeface="Arial Narrow" pitchFamily="34" charset="0"/>
              </a:rPr>
              <a:t>• Çocuk ev ödevleri sayesinde öğrenmenin sadece okulda değil her yerde olabileceğini anlama fırsatı bulur.</a:t>
            </a:r>
          </a:p>
          <a:p>
            <a:r>
              <a:rPr lang="tr-TR" sz="3200" dirty="0" smtClean="0">
                <a:latin typeface="Arial Narrow" pitchFamily="34" charset="0"/>
              </a:rPr>
              <a:t>• Ev ödevleri sayesinde çocuk zaman yönetimi becerisi, sorumluluk ve bağımsızlık kazanabilir.</a:t>
            </a:r>
            <a:endParaRPr lang="tr-TR" sz="3200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59228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58814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Anne Baba Ev Ödevi Konusunda Neler Yapabilir?</a:t>
            </a:r>
            <a:endParaRPr lang="tr-TR" sz="2400" b="1" dirty="0"/>
          </a:p>
        </p:txBody>
      </p:sp>
      <p:sp>
        <p:nvSpPr>
          <p:cNvPr id="3" name="Dikdörtgen 2"/>
          <p:cNvSpPr/>
          <p:nvPr/>
        </p:nvSpPr>
        <p:spPr>
          <a:xfrm>
            <a:off x="195671" y="1268760"/>
            <a:ext cx="5544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Arial Narrow" pitchFamily="34" charset="0"/>
              </a:rPr>
              <a:t>• Çocuğun ev ödevi yapması ya da yapmaması gibi bir seçeneği yoktur. Üzerinde durulması gereken konu, ev ödevinin </a:t>
            </a:r>
            <a:r>
              <a:rPr lang="tr-TR" sz="2800" b="1" dirty="0" smtClean="0">
                <a:latin typeface="Arial Narrow" pitchFamily="34" charset="0"/>
              </a:rPr>
              <a:t>ne zaman ve nasıl yapılacağıdır</a:t>
            </a:r>
            <a:r>
              <a:rPr lang="tr-TR" sz="2800" dirty="0" smtClean="0">
                <a:latin typeface="Arial Narrow" pitchFamily="34" charset="0"/>
              </a:rPr>
              <a:t>.</a:t>
            </a:r>
          </a:p>
          <a:p>
            <a:r>
              <a:rPr lang="tr-TR" sz="2800" dirty="0" smtClean="0">
                <a:latin typeface="Arial Narrow" pitchFamily="34" charset="0"/>
              </a:rPr>
              <a:t>• </a:t>
            </a:r>
            <a:r>
              <a:rPr lang="tr-TR" sz="2800" b="1" dirty="0" smtClean="0">
                <a:latin typeface="Arial Narrow" pitchFamily="34" charset="0"/>
              </a:rPr>
              <a:t>Ev ödevlerinin mantığı bunu çocuğun kendi başına yapmasıdır</a:t>
            </a:r>
            <a:r>
              <a:rPr lang="tr-TR" sz="2800" dirty="0" smtClean="0">
                <a:latin typeface="Arial Narrow" pitchFamily="34" charset="0"/>
              </a:rPr>
              <a:t>. Ebeveyn ödevin içine çok girer ve çok yardım ederse çocuk bu yardıma veya desteğe bağımlı hâle gelebilir.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540398" cy="255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1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39952" y="7647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• Anne babanın yapması gereken, çocuğun ödevler </a:t>
            </a:r>
          </a:p>
          <a:p>
            <a:r>
              <a:rPr lang="tr-TR" dirty="0"/>
              <a:t>konusunda </a:t>
            </a:r>
            <a:r>
              <a:rPr lang="tr-TR" b="1" dirty="0"/>
              <a:t>organize olmasına</a:t>
            </a:r>
            <a:r>
              <a:rPr lang="tr-TR" dirty="0"/>
              <a:t>, ödevlerin yapılacağı </a:t>
            </a:r>
          </a:p>
          <a:p>
            <a:r>
              <a:rPr lang="tr-TR" dirty="0"/>
              <a:t>bir saat belirlemesine yardımcı olmaktır. Anne baba, </a:t>
            </a:r>
          </a:p>
          <a:p>
            <a:r>
              <a:rPr lang="tr-TR" dirty="0"/>
              <a:t>başlangıçta çocuk ödev yaparken onun yanında yer </a:t>
            </a:r>
            <a:r>
              <a:rPr lang="tr-TR" dirty="0" smtClean="0"/>
              <a:t>alabilir</a:t>
            </a:r>
            <a:r>
              <a:rPr lang="tr-TR" dirty="0"/>
              <a:t>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67544" y="429985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• Eğer çocuk ev ödevini yapmadıysa öğretmen bilgilendirilip teneffüste ya da okul çıkışında eksik ödevini yapması için zaman tanıması istenebilir. Böylece çocuk ödevin her koşulda yapılması gereken bir şey olduğunu anlayacaktır.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2" y="980728"/>
            <a:ext cx="39052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9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129</TotalTime>
  <Words>352</Words>
  <Application>Microsoft Office PowerPoint</Application>
  <PresentationFormat>Ekran Gösterisi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Austin</vt:lpstr>
      <vt:lpstr>Evde Olumlu Öğrenme Ortamı  Oluşturmak</vt:lpstr>
      <vt:lpstr>PowerPoint Sunusu</vt:lpstr>
      <vt:lpstr>NELER YAPILABİLİR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Evde Olumlu Öğrenme Ortamı  Oluşturmak</dc:title>
  <dc:creator>rehberlik</dc:creator>
  <cp:lastModifiedBy>rehberlik</cp:lastModifiedBy>
  <cp:revision>14</cp:revision>
  <dcterms:created xsi:type="dcterms:W3CDTF">2013-03-08T07:18:49Z</dcterms:created>
  <dcterms:modified xsi:type="dcterms:W3CDTF">2013-03-08T09:29:47Z</dcterms:modified>
</cp:coreProperties>
</file>